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77" r:id="rId2"/>
    <p:sldId id="488" r:id="rId3"/>
    <p:sldId id="510" r:id="rId4"/>
    <p:sldId id="511" r:id="rId5"/>
    <p:sldId id="512" r:id="rId6"/>
    <p:sldId id="490" r:id="rId7"/>
    <p:sldId id="499" r:id="rId8"/>
    <p:sldId id="513" r:id="rId9"/>
    <p:sldId id="491" r:id="rId10"/>
    <p:sldId id="500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494" r:id="rId19"/>
    <p:sldId id="501" r:id="rId20"/>
    <p:sldId id="502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7" autoAdjust="0"/>
    <p:restoredTop sz="95755"/>
  </p:normalViewPr>
  <p:slideViewPr>
    <p:cSldViewPr snapToGrid="0" snapToObjects="1">
      <p:cViewPr varScale="1">
        <p:scale>
          <a:sx n="123" d="100"/>
          <a:sy n="123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74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31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88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27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25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17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8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67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40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72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16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6602-96A9-9F4C-B4AF-5456494827A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9C84A-B1A1-B14D-A2D1-BBFC91C94D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81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69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Остаточные связи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049267"/>
            <a:ext cx="1068705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2.5.</a:t>
            </a:r>
          </a:p>
          <a:p>
            <a:pPr algn="ctr"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Достоинства остаточных связей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4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Тождественный слой существенно снижает вероятность вымывания градиента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Можно обучать более глубокие сети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Понижаются требования к выбору параметров обучения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позволяет сохранить входные признаки после работы блока, если в нем произошло переобучение.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Использование остаточных связей – увеличение путей обработки признаков.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чем больше путей обработки, тем больше нелинейных признаков может быть выделено.</a:t>
            </a:r>
          </a:p>
          <a:p>
            <a:pPr marL="265113" lvl="1" indent="-265113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(как путь) не меняет рецептивного поля.</a:t>
            </a:r>
          </a:p>
          <a:p>
            <a:pPr marL="722313" lvl="3" indent="-26511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Комбинация тождественного и основного результатов работы блока позволяет варьировать рецептивное поле.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i="1" dirty="0">
                <a:solidFill>
                  <a:schemeClr val="bg1"/>
                </a:solidFill>
              </a:rPr>
              <a:t>Во время процедуры обратного распространения ошибки тождественные связи работают как отрицательная обратная связь, позволяя обойти слишком резкие изменения градиента в слое.</a:t>
            </a:r>
          </a:p>
          <a:p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163A2F-BA4F-4647-B781-6B1387E5FC59}"/>
              </a:ext>
            </a:extLst>
          </p:cNvPr>
          <p:cNvSpPr/>
          <p:nvPr/>
        </p:nvSpPr>
        <p:spPr>
          <a:xfrm>
            <a:off x="356347" y="95922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094C6-E425-FB42-BC8A-24D2525E25D3}"/>
              </a:ext>
            </a:extLst>
          </p:cNvPr>
          <p:cNvSpPr/>
          <p:nvPr/>
        </p:nvSpPr>
        <p:spPr>
          <a:xfrm>
            <a:off x="336360" y="2835493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071CAE-13DC-0B46-A9F8-E0093C67CFC0}"/>
              </a:ext>
            </a:extLst>
          </p:cNvPr>
          <p:cNvSpPr/>
          <p:nvPr/>
        </p:nvSpPr>
        <p:spPr>
          <a:xfrm>
            <a:off x="356347" y="402221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31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1. Выберите </a:t>
            </a:r>
            <a:r>
              <a:rPr lang="ru-RU" u="sng" dirty="0"/>
              <a:t>неверный</a:t>
            </a:r>
            <a:r>
              <a:rPr lang="ru-RU" dirty="0"/>
              <a:t> вариант утверждения касательно обоснования работоспособности архитектур </a:t>
            </a:r>
            <a:r>
              <a:rPr lang="ru-RU" dirty="0" err="1"/>
              <a:t>ResNet</a:t>
            </a:r>
            <a:r>
              <a:rPr lang="ru-RU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dirty="0"/>
              <a:t>Остаточный слой снижает требования к размеру набора данных, так как позволяет проводить регуляризацию.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dirty="0"/>
              <a:t>Остаточный слой снижает вероятность возникновения переобучения, так как позволяет проводить регуляризацию остаточными связями.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dirty="0"/>
              <a:t>Остаточный слой позволяет наращивать глубину сети за счет остаточных связей.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891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2. Выберите </a:t>
            </a:r>
            <a:r>
              <a:rPr lang="ru-RU" u="sng" dirty="0"/>
              <a:t>верный</a:t>
            </a:r>
            <a:r>
              <a:rPr lang="ru-RU" dirty="0"/>
              <a:t> вариант утверждения касательно обоснования работоспособности архитектур </a:t>
            </a:r>
            <a:r>
              <a:rPr lang="ru-RU" dirty="0" err="1"/>
              <a:t>ResNet</a:t>
            </a:r>
            <a:r>
              <a:rPr lang="ru-RU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dirty="0"/>
              <a:t>Остаточный слой снижает вероятность возникновения переобучения так как позволяет проводить регуляризацию остаточными связями.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dirty="0"/>
              <a:t>Остаточный слой снижает проблему </a:t>
            </a:r>
            <a:r>
              <a:rPr lang="ru-RU" dirty="0" err="1"/>
              <a:t>соадоптации</a:t>
            </a:r>
            <a:r>
              <a:rPr lang="ru-RU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dirty="0"/>
              <a:t>Остаточный слой снижает проблему ковариационного сдвига.</a:t>
            </a:r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14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3. </a:t>
            </a:r>
            <a:r>
              <a:rPr lang="ru-RU" dirty="0"/>
              <a:t>Выберите </a:t>
            </a:r>
            <a:r>
              <a:rPr lang="ru-RU" u="sng" dirty="0"/>
              <a:t>неверный</a:t>
            </a:r>
            <a:r>
              <a:rPr lang="ru-RU" dirty="0"/>
              <a:t> вариант утверждения касательно архитектуры блока </a:t>
            </a:r>
            <a:r>
              <a:rPr lang="ru-RU" dirty="0" err="1"/>
              <a:t>ResNet</a:t>
            </a:r>
            <a:r>
              <a:rPr lang="ru-RU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1200" dirty="0"/>
              <a:t>Блок </a:t>
            </a:r>
            <a:r>
              <a:rPr lang="en-US" sz="1200" dirty="0" err="1"/>
              <a:t>ResNet</a:t>
            </a:r>
            <a:r>
              <a:rPr lang="en-US" sz="1200" dirty="0"/>
              <a:t> </a:t>
            </a:r>
            <a:r>
              <a:rPr lang="ru-RU" sz="1200" dirty="0"/>
              <a:t>подразумевает слои </a:t>
            </a:r>
            <a:r>
              <a:rPr lang="ru-RU" sz="1200" dirty="0" err="1"/>
              <a:t>пулинга</a:t>
            </a:r>
            <a:r>
              <a:rPr lang="ru-RU" sz="1200" dirty="0"/>
              <a:t> или свертки с шагом </a:t>
            </a:r>
            <a:r>
              <a:rPr lang="en-US" sz="1200" dirty="0"/>
              <a:t>&gt;1</a:t>
            </a:r>
            <a:r>
              <a:rPr lang="ru-RU" sz="12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1200" dirty="0"/>
              <a:t>Блок </a:t>
            </a:r>
            <a:r>
              <a:rPr lang="ru-RU" sz="1200" dirty="0" err="1"/>
              <a:t>ResNet</a:t>
            </a:r>
            <a:r>
              <a:rPr lang="ru-RU" sz="1200" dirty="0"/>
              <a:t> подразумевает суммирование результатов основного пути и входных результатов.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1200" dirty="0"/>
              <a:t>Если число карт признаков на входе и выходе блока с остаточными связями разное необходимо использовать точечную свертку.</a:t>
            </a:r>
          </a:p>
          <a:p>
            <a:pPr marL="914400" lvl="2" indent="0">
              <a:buNone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7360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ru-RU" dirty="0"/>
              <a:t>Выберите </a:t>
            </a:r>
            <a:r>
              <a:rPr lang="ru-RU" u="sng" dirty="0"/>
              <a:t>два неверных</a:t>
            </a:r>
            <a:r>
              <a:rPr lang="ru-RU" dirty="0"/>
              <a:t> варианта утверждений касательно обоснования работы блока </a:t>
            </a:r>
            <a:r>
              <a:rPr lang="ru-RU" dirty="0" err="1"/>
              <a:t>ResNet</a:t>
            </a:r>
            <a:r>
              <a:rPr lang="ru-RU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dirty="0"/>
              <a:t>Благодаря остаточным связям сеть может выбрать необходимую глубину рецептивного поля для набора данных.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dirty="0"/>
              <a:t>Остаточные связи решают повышают требования к размеру набора данных.  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dirty="0"/>
              <a:t>Остаточные связи являются механизмом регуляризации не нужных или переобученных блоков сети за счет тождественных связей.</a:t>
            </a:r>
            <a:endParaRPr lang="en-US" dirty="0"/>
          </a:p>
          <a:p>
            <a:pPr marL="1371600" lvl="2" indent="-457200">
              <a:buFont typeface="+mj-lt"/>
              <a:buAutoNum type="arabicPeriod"/>
            </a:pPr>
            <a:r>
              <a:rPr lang="ru-RU" dirty="0"/>
              <a:t>Остаточный слой позволяет наращивать глубину сети за счет тождественных связей.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dirty="0"/>
              <a:t>Во время обратного распространения ошибки остаточные связи позволяют частично компенсировать проблемы взрыва градиента в отдельных слоях. </a:t>
            </a:r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914400" lvl="2" indent="0">
              <a:buNone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626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0"/>
                <a:r>
                  <a:rPr lang="en-US" dirty="0"/>
                  <a:t>2. </a:t>
                </a:r>
                <a:r>
                  <a:rPr lang="ru-RU" dirty="0"/>
                  <a:t>Выберите </a:t>
                </a:r>
                <a:r>
                  <a:rPr lang="ru-RU" u="sng" dirty="0"/>
                  <a:t>неверный </a:t>
                </a:r>
                <a:r>
                  <a:rPr lang="ru-RU" dirty="0"/>
                  <a:t>вариант утверждений касательно архитектуры блока </a:t>
                </a:r>
                <a:r>
                  <a:rPr lang="ru-RU" dirty="0" err="1"/>
                  <a:t>ResNet</a:t>
                </a:r>
                <a:r>
                  <a:rPr lang="ru-RU" dirty="0"/>
                  <a:t>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Блок </a:t>
                </a:r>
                <a:r>
                  <a:rPr lang="ru-RU" dirty="0" err="1"/>
                  <a:t>ResNet</a:t>
                </a:r>
                <a:r>
                  <a:rPr lang="ru-RU" dirty="0"/>
                  <a:t> может быть простроен как: точечная свертка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 каналов –свертка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ru-RU" dirty="0"/>
                  <a:t> каналов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en-US" dirty="0"/>
                  <a:t>valid padding,</a:t>
                </a:r>
                <a:r>
                  <a:rPr lang="ru-RU" dirty="0"/>
                  <a:t> – точечная свертка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 каналов + остаточная связь.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Блок </a:t>
                </a:r>
                <a:r>
                  <a:rPr lang="ru-RU" dirty="0" err="1"/>
                  <a:t>ResNet</a:t>
                </a:r>
                <a:r>
                  <a:rPr lang="ru-RU" dirty="0"/>
                  <a:t> может быть простроен как: точечная свертка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 каналов – каскадная свертка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ru-RU" dirty="0"/>
                  <a:t> каналов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en-US" dirty="0"/>
                  <a:t>same padding,</a:t>
                </a:r>
                <a:r>
                  <a:rPr lang="ru-RU" dirty="0"/>
                  <a:t> – точечная свертка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 каналов + остаточная связь.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Блок </a:t>
                </a:r>
                <a:r>
                  <a:rPr lang="ru-RU" dirty="0" err="1"/>
                  <a:t>ResNet</a:t>
                </a:r>
                <a:r>
                  <a:rPr lang="ru-RU" dirty="0"/>
                  <a:t> может быть простроен как: точечная свертка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 каналов – свертка </a:t>
                </a:r>
                <a:r>
                  <a:rPr lang="en-US" i="1" dirty="0">
                    <a:latin typeface="Cambria Math" panose="02040503050406030204" pitchFamily="18" charset="0"/>
                  </a:rPr>
                  <a:t/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 каналов</a:t>
                </a:r>
                <a:r>
                  <a:rPr lang="en-US" dirty="0"/>
                  <a:t> ,</a:t>
                </a:r>
                <a:r>
                  <a:rPr lang="ru-RU" dirty="0"/>
                  <a:t> </a:t>
                </a:r>
                <a:r>
                  <a:rPr lang="en-US" dirty="0"/>
                  <a:t>same padding ,</a:t>
                </a:r>
                <a:r>
                  <a:rPr lang="ru-RU" dirty="0"/>
                  <a:t> – точечная свертка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каналов + остаточная связь</a:t>
                </a:r>
                <a:r>
                  <a:rPr lang="en-US" dirty="0"/>
                  <a:t> c </a:t>
                </a:r>
                <a:r>
                  <a:rPr lang="ru-RU" dirty="0"/>
                  <a:t>точечной сверткой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каналов.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Блок </a:t>
                </a:r>
                <a:r>
                  <a:rPr lang="ru-RU" dirty="0" err="1"/>
                  <a:t>ResNet</a:t>
                </a:r>
                <a:r>
                  <a:rPr lang="ru-RU" dirty="0"/>
                  <a:t> может быть простроен как: точечная свертка С каналов – свертка </a:t>
                </a:r>
                <a:r>
                  <a:rPr lang="en-US" i="1" dirty="0">
                    <a:latin typeface="Cambria Math" panose="02040503050406030204" pitchFamily="18" charset="0"/>
                  </a:rPr>
                  <a:t/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 каналов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en-US" dirty="0"/>
                  <a:t>same padding ,</a:t>
                </a:r>
                <a:r>
                  <a:rPr lang="ru-RU" dirty="0"/>
                  <a:t> – свертка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 каналов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en-US" dirty="0"/>
                  <a:t>same padding,</a:t>
                </a:r>
                <a:r>
                  <a:rPr lang="ru-RU" dirty="0"/>
                  <a:t> – точечная свертка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dirty="0"/>
                  <a:t> каналов + остаточная связь.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ru-RU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ru-RU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ru-RU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ru-RU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ru-RU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ru-RU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2" indent="0">
                  <a:buNone/>
                </a:pPr>
                <a:endParaRPr lang="ru-RU" dirty="0"/>
              </a:p>
              <a:p>
                <a:pPr marL="1371600" lvl="2" indent="-457200">
                  <a:buFont typeface="+mj-lt"/>
                  <a:buAutoNum type="arabicPeriod"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278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0645" y="3516313"/>
            <a:ext cx="10515600" cy="4351338"/>
          </a:xfrm>
        </p:spPr>
        <p:txBody>
          <a:bodyPr>
            <a:normAutofit/>
          </a:bodyPr>
          <a:lstStyle/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914400" lvl="2" indent="0">
              <a:buNone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42445" y="1690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Выберите два блока неверно составленных блока типа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ResNet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50210"/>
              </p:ext>
            </p:extLst>
          </p:nvPr>
        </p:nvGraphicFramePr>
        <p:xfrm>
          <a:off x="2042445" y="2147888"/>
          <a:ext cx="52578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3" imgW="23565001" imgH="16278231" progId="Visio.Drawing.15">
                  <p:embed/>
                </p:oleObj>
              </mc:Choice>
              <mc:Fallback>
                <p:oleObj name="Visio" r:id="rId3" imgW="23565001" imgH="1627823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2445" y="2147888"/>
                        <a:ext cx="5257800" cy="361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438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80645" y="3516313"/>
            <a:ext cx="10515600" cy="4351338"/>
          </a:xfrm>
        </p:spPr>
        <p:txBody>
          <a:bodyPr>
            <a:normAutofit/>
          </a:bodyPr>
          <a:lstStyle/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914400" lvl="2" indent="0">
              <a:buNone/>
            </a:pPr>
            <a:endParaRPr lang="ru-RU" dirty="0"/>
          </a:p>
          <a:p>
            <a:pPr marL="1371600" lvl="2" indent="-45720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42445" y="1690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Выберите два блока неверно составленных блока типа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ResNet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77207" y="2147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632662"/>
              </p:ext>
            </p:extLst>
          </p:nvPr>
        </p:nvGraphicFramePr>
        <p:xfrm>
          <a:off x="2277207" y="2147888"/>
          <a:ext cx="593407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Visio" r:id="rId3" imgW="24040971" imgH="16668725" progId="Visio.Drawing.15">
                  <p:embed/>
                </p:oleObj>
              </mc:Choice>
              <mc:Fallback>
                <p:oleObj name="Visio" r:id="rId3" imgW="24040971" imgH="166687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207" y="2147888"/>
                        <a:ext cx="5934075" cy="411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145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365125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Inception-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V1,V2 -2017, Inception V4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521230"/>
            <a:ext cx="11070457" cy="403688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 слою </a:t>
            </a:r>
            <a:r>
              <a:rPr lang="en-US" sz="2000" dirty="0">
                <a:solidFill>
                  <a:schemeClr val="bg1"/>
                </a:solidFill>
              </a:rPr>
              <a:t>inception </a:t>
            </a:r>
            <a:r>
              <a:rPr lang="ru-RU" sz="2000" dirty="0">
                <a:solidFill>
                  <a:schemeClr val="bg1"/>
                </a:solidFill>
              </a:rPr>
              <a:t>добавлены остаточные связи.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Проблема разных размеров карт решена сжатием основных подслоев сверткой 1х1.</a:t>
            </a:r>
          </a:p>
          <a:p>
            <a:r>
              <a:rPr lang="ru-RU" sz="2000" dirty="0">
                <a:solidFill>
                  <a:schemeClr val="bg1"/>
                </a:solidFill>
              </a:rPr>
              <a:t>Убрана часть </a:t>
            </a:r>
            <a:r>
              <a:rPr lang="en-US" sz="2000" dirty="0">
                <a:solidFill>
                  <a:schemeClr val="bg1"/>
                </a:solidFill>
              </a:rPr>
              <a:t>pooling </a:t>
            </a:r>
            <a:r>
              <a:rPr lang="ru-RU" sz="2000" dirty="0" err="1">
                <a:solidFill>
                  <a:schemeClr val="bg1"/>
                </a:solidFill>
              </a:rPr>
              <a:t>подслев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В некоторых слоях остаточная связь добавлена с множителем масштаба (0.1-0.3).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Проведена оптимизация </a:t>
            </a:r>
            <a:r>
              <a:rPr lang="ru-RU" sz="2000" dirty="0" err="1">
                <a:solidFill>
                  <a:schemeClr val="bg1"/>
                </a:solidFill>
              </a:rPr>
              <a:t>гипер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ru-RU" sz="2000" dirty="0">
                <a:solidFill>
                  <a:schemeClr val="bg1"/>
                </a:solidFill>
              </a:rPr>
              <a:t>параметров по сравнению с </a:t>
            </a:r>
            <a:r>
              <a:rPr lang="en-US" sz="2000" dirty="0">
                <a:solidFill>
                  <a:schemeClr val="bg1"/>
                </a:solidFill>
              </a:rPr>
              <a:t>V2,3</a:t>
            </a:r>
          </a:p>
        </p:txBody>
      </p:sp>
      <p:pic>
        <p:nvPicPr>
          <p:cNvPr id="14338" name="Picture 2" descr="alt text">
            <a:extLst>
              <a:ext uri="{FF2B5EF4-FFF2-40B4-BE49-F238E27FC236}">
                <a16:creationId xmlns:a16="http://schemas.microsoft.com/office/drawing/2014/main" id="{716A7E82-5D90-4BB9-9C34-DF71F853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062" y="4028767"/>
            <a:ext cx="4326278" cy="27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.png">
            <a:extLst>
              <a:ext uri="{FF2B5EF4-FFF2-40B4-BE49-F238E27FC236}">
                <a16:creationId xmlns:a16="http://schemas.microsoft.com/office/drawing/2014/main" id="{3732629E-E5C9-4AC8-80AB-7CA44A2F4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43" y="3969393"/>
            <a:ext cx="5696835" cy="2779432"/>
          </a:xfrm>
          <a:prstGeom prst="rect">
            <a:avLst/>
          </a:prstGeom>
          <a:solidFill>
            <a:srgbClr val="134790"/>
          </a:solidFill>
        </p:spPr>
      </p:pic>
    </p:spTree>
    <p:extLst>
      <p:ext uri="{BB962C8B-B14F-4D97-AF65-F5344CB8AC3E}">
        <p14:creationId xmlns:p14="http://schemas.microsoft.com/office/powerpoint/2010/main" val="422349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3"/>
            <a:ext cx="11479306" cy="3352801"/>
          </a:xfrm>
        </p:spPr>
        <p:txBody>
          <a:bodyPr>
            <a:normAutofit fontScale="92500"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Существуют альтернативные идеи остаточному слою (также 2015),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1900" dirty="0">
                <a:solidFill>
                  <a:schemeClr val="bg1"/>
                </a:solidFill>
              </a:rPr>
              <a:t>например, </a:t>
            </a:r>
            <a:r>
              <a:rPr lang="en-US" altLang="en-US" sz="1900" dirty="0" err="1">
                <a:solidFill>
                  <a:schemeClr val="bg1"/>
                </a:solidFill>
              </a:rPr>
              <a:t>HighWayNet</a:t>
            </a:r>
            <a:r>
              <a:rPr lang="en-US" altLang="en-US" sz="1900" dirty="0">
                <a:solidFill>
                  <a:schemeClr val="bg1"/>
                </a:solidFill>
              </a:rPr>
              <a:t> </a:t>
            </a:r>
            <a:r>
              <a:rPr lang="ru-RU" altLang="en-US" sz="1900" dirty="0">
                <a:solidFill>
                  <a:schemeClr val="bg1"/>
                </a:solidFill>
              </a:rPr>
              <a:t>где используют два идентичных подслоя с коэффициентами весов </a:t>
            </a:r>
            <a:r>
              <a:rPr lang="en-US" altLang="en-US" sz="1900" dirty="0">
                <a:solidFill>
                  <a:schemeClr val="bg1"/>
                </a:solidFill>
              </a:rPr>
              <a:t>(1−𝑎)</a:t>
            </a:r>
            <a:r>
              <a:rPr lang="ru-RU" altLang="en-US" sz="1900" dirty="0">
                <a:solidFill>
                  <a:schemeClr val="bg1"/>
                </a:solidFill>
              </a:rPr>
              <a:t> и </a:t>
            </a:r>
            <a:r>
              <a:rPr lang="en-US" altLang="en-US" sz="1900" dirty="0">
                <a:solidFill>
                  <a:schemeClr val="bg1"/>
                </a:solidFill>
              </a:rPr>
              <a:t>𝑎</a:t>
            </a:r>
            <a:endParaRPr lang="ru-RU" altLang="en-US" sz="19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900" dirty="0" err="1">
                <a:solidFill>
                  <a:schemeClr val="bg1"/>
                </a:solidFill>
              </a:rPr>
              <a:t>FractalNet</a:t>
            </a:r>
            <a:r>
              <a:rPr lang="en-US" altLang="en-US" sz="1900" dirty="0">
                <a:solidFill>
                  <a:schemeClr val="bg1"/>
                </a:solidFill>
              </a:rPr>
              <a:t> (2017), </a:t>
            </a:r>
            <a:r>
              <a:rPr lang="ru-RU" altLang="en-US" sz="1900" dirty="0">
                <a:solidFill>
                  <a:schemeClr val="bg1"/>
                </a:solidFill>
              </a:rPr>
              <a:t>где используют большое количества параллельных подслоев в разных конфигурациях, пытаясь исключить не нужные пути – фактически у сети нелинейная структура внутри блока.</a:t>
            </a:r>
            <a:endParaRPr lang="en-US" altLang="en-US" sz="1900" dirty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Другие архитектуры на основе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:</a:t>
            </a:r>
            <a:endParaRPr lang="ru-RU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2016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Идея увеличить ширину слоя, сократив глубину (то есть число параметров) – сеть обучается быстрее, может иметь более высокую точность.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16-слойный </a:t>
            </a:r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имел точность сопоставимую с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-1001.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Время обучения сети значительно меньше чем для классического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– широкий слой проще обучить, чем несколько глубоких слоев.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1266" name="Picture 2" descr="image.png">
            <a:extLst>
              <a:ext uri="{FF2B5EF4-FFF2-40B4-BE49-F238E27FC236}">
                <a16:creationId xmlns:a16="http://schemas.microsoft.com/office/drawing/2014/main" id="{10A3C58B-BB6F-4CB6-A8D6-75896A9A2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1" t="22148" r="561" b="-1556"/>
          <a:stretch/>
        </p:blipFill>
        <p:spPr bwMode="auto">
          <a:xfrm>
            <a:off x="5213858" y="4183898"/>
            <a:ext cx="6386513" cy="228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de Residual Networks with Interactive Code | by Jae Duk Seo | Towards  Data Science">
            <a:extLst>
              <a:ext uri="{FF2B5EF4-FFF2-40B4-BE49-F238E27FC236}">
                <a16:creationId xmlns:a16="http://schemas.microsoft.com/office/drawing/2014/main" id="{00F0DD2B-C2AB-4B3A-B94A-2D4B3E7A8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83"/>
          <a:stretch/>
        </p:blipFill>
        <p:spPr bwMode="auto">
          <a:xfrm>
            <a:off x="5213858" y="6492875"/>
            <a:ext cx="6265209" cy="3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7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800" b="1" dirty="0">
                <a:solidFill>
                  <a:schemeClr val="bg1"/>
                </a:solidFill>
              </a:rPr>
              <a:t>Проблема деградации глубокой сети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56EDB5-3C51-40C9-9346-A8BE5FB3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44" y="1290306"/>
            <a:ext cx="11545035" cy="4799293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b="1" dirty="0">
                <a:solidFill>
                  <a:schemeClr val="bg1"/>
                </a:solidFill>
              </a:rPr>
              <a:t>Проблема деградации глубокой сети – </a:t>
            </a:r>
            <a:r>
              <a:rPr lang="ru-RU" altLang="en-US" sz="2200" dirty="0">
                <a:solidFill>
                  <a:schemeClr val="bg1"/>
                </a:solidFill>
              </a:rPr>
              <a:t>на практике увеличение числа параметров и числа слоев выше некоторого порога </a:t>
            </a:r>
            <a:r>
              <a:rPr lang="en-US" altLang="en-US" sz="2200" dirty="0" err="1">
                <a:solidFill>
                  <a:schemeClr val="bg1"/>
                </a:solidFill>
              </a:rPr>
              <a:t>может</a:t>
            </a:r>
            <a:r>
              <a:rPr lang="ru-RU" altLang="en-US" sz="2200" dirty="0">
                <a:solidFill>
                  <a:schemeClr val="bg1"/>
                </a:solidFill>
              </a:rPr>
              <a:t> приводить к снижению точности работы сети.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Даже если использовать регуляризацию и прочие методы. </a:t>
            </a:r>
          </a:p>
          <a:p>
            <a:pPr lvl="2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из за того, что слои могут иметь вымытый градиент и прочие проблемы обучения.</a:t>
            </a:r>
            <a:endParaRPr lang="en-US" alt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02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Сети на основе идеи </a:t>
            </a:r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en-US" b="1" dirty="0">
                <a:solidFill>
                  <a:schemeClr val="bg1"/>
                </a:solidFill>
              </a:rPr>
              <a:t> 2015</a:t>
            </a:r>
            <a:r>
              <a:rPr lang="ru-RU" b="1" dirty="0">
                <a:solidFill>
                  <a:schemeClr val="bg1"/>
                </a:solidFill>
              </a:rPr>
              <a:t>-2017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4"/>
            <a:ext cx="11479306" cy="425823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Stochastic Depth Net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При обучении сети в остаточных блоках случайно выключаются и отключаются основные подсети (остается только остаточная связь). Во время проверок все блоки включены. Аналог метода </a:t>
            </a:r>
            <a:r>
              <a:rPr lang="ru-RU" sz="1800" dirty="0" err="1">
                <a:solidFill>
                  <a:schemeClr val="bg1"/>
                </a:solidFill>
              </a:rPr>
              <a:t>дропаут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b="1" dirty="0" err="1">
                <a:solidFill>
                  <a:schemeClr val="bg1"/>
                </a:solidFill>
              </a:rPr>
              <a:t>ResNet</a:t>
            </a:r>
            <a:r>
              <a:rPr lang="en-US" sz="2000" b="1" dirty="0">
                <a:solidFill>
                  <a:schemeClr val="bg1"/>
                </a:solidFill>
              </a:rPr>
              <a:t> in </a:t>
            </a:r>
            <a:r>
              <a:rPr lang="en-US" sz="2000" b="1" dirty="0" err="1">
                <a:solidFill>
                  <a:schemeClr val="bg1"/>
                </a:solidFill>
              </a:rPr>
              <a:t>ResNet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ResNet</a:t>
            </a:r>
            <a:r>
              <a:rPr lang="en-US" sz="2000" b="1" dirty="0">
                <a:solidFill>
                  <a:schemeClr val="bg1"/>
                </a:solidFill>
              </a:rPr>
              <a:t> of </a:t>
            </a:r>
            <a:r>
              <a:rPr lang="en-US" sz="2000" b="1" dirty="0" err="1">
                <a:solidFill>
                  <a:schemeClr val="bg1"/>
                </a:solidFill>
              </a:rPr>
              <a:t>ResNet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ru-RU" sz="1800" dirty="0">
                <a:solidFill>
                  <a:schemeClr val="bg1"/>
                </a:solidFill>
              </a:rPr>
              <a:t>идеи использовать сеть в сети с остаточными блоками – непопулярны.</a:t>
            </a:r>
          </a:p>
          <a:p>
            <a:r>
              <a:rPr lang="en-US" sz="2000" b="1" dirty="0" err="1">
                <a:solidFill>
                  <a:schemeClr val="bg1"/>
                </a:solidFill>
              </a:rPr>
              <a:t>ResNeXt</a:t>
            </a:r>
            <a:r>
              <a:rPr lang="en-US" sz="2000" dirty="0">
                <a:solidFill>
                  <a:schemeClr val="bg1"/>
                </a:solidFill>
              </a:rPr>
              <a:t> (2016)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Идея заменить стандартный остаточный блок на блок с несколькими параллельными подслоями (</a:t>
            </a:r>
            <a:r>
              <a:rPr lang="en-US" sz="1800" dirty="0">
                <a:solidFill>
                  <a:schemeClr val="bg1"/>
                </a:solidFill>
              </a:rPr>
              <a:t>"split-transform-merge”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Один широкий слой можно разбить на несколько небольших параллельных подслоев.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Цель – выделить больше признаков как в модуле </a:t>
            </a:r>
            <a:r>
              <a:rPr lang="en-US" sz="1800" dirty="0">
                <a:solidFill>
                  <a:schemeClr val="bg1"/>
                </a:solidFill>
              </a:rPr>
              <a:t>inception.</a:t>
            </a:r>
            <a:endParaRPr lang="ru-RU" sz="1800" dirty="0">
              <a:solidFill>
                <a:schemeClr val="bg1"/>
              </a:solidFill>
            </a:endParaRP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Несколько параллельных подслоев работают лучше, чем один широкий слой.</a:t>
            </a:r>
          </a:p>
          <a:p>
            <a:endParaRPr lang="en-US" dirty="0"/>
          </a:p>
        </p:txBody>
      </p:sp>
      <p:pic>
        <p:nvPicPr>
          <p:cNvPr id="13314" name="Picture 2" descr="image.png">
            <a:extLst>
              <a:ext uri="{FF2B5EF4-FFF2-40B4-BE49-F238E27FC236}">
                <a16:creationId xmlns:a16="http://schemas.microsoft.com/office/drawing/2014/main" id="{FDB8149B-C44C-4AA2-83B3-71479DFE0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4" b="13515"/>
          <a:stretch/>
        </p:blipFill>
        <p:spPr bwMode="auto">
          <a:xfrm>
            <a:off x="113459" y="4131837"/>
            <a:ext cx="5902780" cy="266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-2.png">
            <a:extLst>
              <a:ext uri="{FF2B5EF4-FFF2-40B4-BE49-F238E27FC236}">
                <a16:creationId xmlns:a16="http://schemas.microsoft.com/office/drawing/2014/main" id="{7E12BD8C-21C5-4FF0-85AD-E08445861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" b="87974"/>
          <a:stretch/>
        </p:blipFill>
        <p:spPr bwMode="auto">
          <a:xfrm>
            <a:off x="5776253" y="4744126"/>
            <a:ext cx="6315075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-2.png">
            <a:extLst>
              <a:ext uri="{FF2B5EF4-FFF2-40B4-BE49-F238E27FC236}">
                <a16:creationId xmlns:a16="http://schemas.microsoft.com/office/drawing/2014/main" id="{9A6CCC09-8849-4E40-8749-B6BC0AE41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2" b="64836"/>
          <a:stretch/>
        </p:blipFill>
        <p:spPr bwMode="auto">
          <a:xfrm>
            <a:off x="6460742" y="5610128"/>
            <a:ext cx="5186082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C17C59E-209F-4D49-95D0-A7D8D1EEB3FA}"/>
              </a:ext>
            </a:extLst>
          </p:cNvPr>
          <p:cNvSpPr/>
          <p:nvPr/>
        </p:nvSpPr>
        <p:spPr>
          <a:xfrm>
            <a:off x="7134141" y="4270793"/>
            <a:ext cx="2242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Stochastic Depth Net</a:t>
            </a:r>
            <a:r>
              <a:rPr lang="ru-R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815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800" b="1" dirty="0">
                <a:solidFill>
                  <a:schemeClr val="bg1"/>
                </a:solidFill>
              </a:rPr>
              <a:t>Проблема деградации глубокой сети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solidFill>
                      <a:schemeClr val="bg1"/>
                    </a:solidFill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sz="2400" dirty="0">
                  <a:solidFill>
                    <a:schemeClr val="bg1"/>
                  </a:solidFill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>
                    <a:solidFill>
                      <a:schemeClr val="bg1"/>
                    </a:solidFill>
                  </a:rPr>
                  <a:t>Однако, реализация впрямую в не даст роста точности.</a:t>
                </a:r>
                <a:endParaRPr lang="en-US" altLang="en-US" sz="2200" dirty="0">
                  <a:solidFill>
                    <a:schemeClr val="bg1"/>
                  </a:solidFill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Решение этой проблемы – использование параллельно тождественного и </a:t>
                </a:r>
                <a:r>
                  <a:rPr lang="ru-RU" altLang="en-US" sz="2400" b="1" u="sng" dirty="0" err="1">
                    <a:solidFill>
                      <a:schemeClr val="bg1"/>
                    </a:solidFill>
                  </a:rPr>
                  <a:t>сверточного</a:t>
                </a: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 слоев.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  <a:blipFill>
                <a:blip r:embed="rId2"/>
                <a:stretch>
                  <a:fillRect l="-659" t="-1055" r="-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01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Решение этой проблемы – использование параллельно тождественного и 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сверточного</a:t>
            </a:r>
            <a:r>
              <a:rPr lang="ru-RU" altLang="en-US" sz="2000" b="1" u="sng" dirty="0">
                <a:solidFill>
                  <a:schemeClr val="bg1"/>
                </a:solidFill>
              </a:rPr>
              <a:t> слоев.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5" y="1650114"/>
            <a:ext cx="11621177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5452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3" y="1105508"/>
            <a:ext cx="9041568" cy="5602941"/>
          </a:xfrm>
        </p:spPr>
        <p:txBody>
          <a:bodyPr>
            <a:normAutofit lnSpcReduction="1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Вариант с узким горлом (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bo</a:t>
            </a:r>
            <a:r>
              <a:rPr lang="en-US" altLang="en-US" sz="2000" b="1" u="sng" dirty="0" err="1">
                <a:solidFill>
                  <a:schemeClr val="bg1"/>
                </a:solidFill>
              </a:rPr>
              <a:t>ttleneck</a:t>
            </a:r>
            <a:r>
              <a:rPr lang="en-US" altLang="en-US" sz="2000" b="1" u="sng" dirty="0">
                <a:solidFill>
                  <a:schemeClr val="bg1"/>
                </a:solidFill>
              </a:rPr>
              <a:t> block </a:t>
            </a:r>
            <a:r>
              <a:rPr lang="ru-RU" altLang="en-US" sz="2000" b="1" u="sng" dirty="0">
                <a:solidFill>
                  <a:schemeClr val="bg1"/>
                </a:solidFill>
              </a:rPr>
              <a:t>или </a:t>
            </a:r>
            <a:r>
              <a:rPr lang="en-US" altLang="en-US" sz="2000" b="1" u="sng" dirty="0">
                <a:solidFill>
                  <a:schemeClr val="bg1"/>
                </a:solidFill>
              </a:rPr>
              <a:t>bottleneck layer</a:t>
            </a:r>
            <a:r>
              <a:rPr lang="ru-RU" altLang="en-US" sz="2000" b="1" u="sng" dirty="0">
                <a:solidFill>
                  <a:schemeClr val="bg1"/>
                </a:solidFill>
              </a:rPr>
              <a:t>_) – </a:t>
            </a:r>
            <a:br>
              <a:rPr lang="ru-RU" altLang="en-US" sz="2000" b="1" u="sng" dirty="0">
                <a:solidFill>
                  <a:schemeClr val="bg1"/>
                </a:solidFill>
              </a:rPr>
            </a:br>
            <a:r>
              <a:rPr lang="ru-RU" altLang="en-US" sz="2000" b="1" u="sng" dirty="0">
                <a:solidFill>
                  <a:schemeClr val="bg1"/>
                </a:solidFill>
              </a:rPr>
              <a:t>это наиболее популярный вариант остаточного слоя.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Слой экономит общее число параметров за счет сужения числа карт признаков перед основной сверткой.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После основной свертки происходит расширение числа карт признаков.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Таким образом остаточная связь работает как умная (обучаемая) обратная отрицательная связь – то есть позволяет регулировать выход.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в основной части будут  произойдет проблема типа взрыв или вымывание градиента, то остаточная связь компенсирует это.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Если слой не будет нужен сеть просто сведет его к тождественной связи (справа).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Если слой нужен частично –то результат будет комбинация остаточной связи и основного блока.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слой нужен полностью, то результат будет  таким, что остаточная связь окажется не нужной.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8705"/>
          <a:stretch/>
        </p:blipFill>
        <p:spPr>
          <a:xfrm>
            <a:off x="9296400" y="1650114"/>
            <a:ext cx="2474742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6176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altLang="en-US" sz="2200" b="1" u="sng" dirty="0">
                <a:solidFill>
                  <a:schemeClr val="bg1"/>
                </a:solidFill>
              </a:rPr>
              <a:t>Остаточная функция может быть рассмотрена как уточнение выходов основного слоя.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i="1" dirty="0">
                <a:solidFill>
                  <a:schemeClr val="bg1"/>
                </a:solidFill>
              </a:rPr>
              <a:t>То есть это регуляризация входных данных и выходных результатов для каждого слоя.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Если слой не нужен нейронной сети для получения ответов, то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по задумке авторов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слой просто обучится так, чтобы преобладала только тождественная функция. 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обратном случае будет преобладать только или частично основная функция.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Чем выше номер слоя, тем выше вероятность сведения слоя к тождественному.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AD889D-43BD-F742-B71F-89CCF6FD49AF}"/>
              </a:ext>
            </a:extLst>
          </p:cNvPr>
          <p:cNvSpPr/>
          <p:nvPr/>
        </p:nvSpPr>
        <p:spPr>
          <a:xfrm>
            <a:off x="1409700" y="3454401"/>
            <a:ext cx="8723086" cy="325404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3607447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6189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 оригинальной статье были предложены архитектуры</a:t>
            </a:r>
            <a:br>
              <a:rPr lang="ru-RU" altLang="en-US" sz="2200" dirty="0">
                <a:solidFill>
                  <a:schemeClr val="bg1"/>
                </a:solidFill>
              </a:rPr>
            </a:br>
            <a:r>
              <a:rPr lang="ru-RU" altLang="en-US" sz="2200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ResNet-18,-34, -50, -101, -152</a:t>
            </a:r>
            <a:r>
              <a:rPr lang="ru-RU" altLang="en-US" sz="2200" dirty="0">
                <a:solidFill>
                  <a:schemeClr val="bg1"/>
                </a:solidFill>
              </a:rPr>
              <a:t> (15</a:t>
            </a:r>
            <a:r>
              <a:rPr lang="en-US" altLang="en-US" sz="2200" dirty="0">
                <a:solidFill>
                  <a:schemeClr val="bg1"/>
                </a:solidFill>
              </a:rPr>
              <a:t>2</a:t>
            </a:r>
            <a:r>
              <a:rPr lang="ru-RU" altLang="en-US" sz="2200" dirty="0">
                <a:solidFill>
                  <a:schemeClr val="bg1"/>
                </a:solidFill>
              </a:rPr>
              <a:t> слоя!).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были также приложены архитектуры </a:t>
            </a:r>
            <a:r>
              <a:rPr lang="en-US" altLang="en-US" sz="2200" dirty="0">
                <a:solidFill>
                  <a:schemeClr val="bg1"/>
                </a:solidFill>
              </a:rPr>
              <a:t>ResNet-1001</a:t>
            </a:r>
            <a:r>
              <a:rPr lang="ru-RU" altLang="en-US" sz="2200" dirty="0">
                <a:solidFill>
                  <a:schemeClr val="bg1"/>
                </a:solidFill>
              </a:rPr>
              <a:t> и </a:t>
            </a:r>
            <a:r>
              <a:rPr lang="en-US" altLang="en-US" sz="2200" dirty="0">
                <a:solidFill>
                  <a:schemeClr val="bg1"/>
                </a:solidFill>
              </a:rPr>
              <a:t>ResNet-1</a:t>
            </a:r>
            <a:r>
              <a:rPr lang="ru-RU" altLang="en-US" sz="2200" dirty="0">
                <a:solidFill>
                  <a:schemeClr val="bg1"/>
                </a:solidFill>
              </a:rPr>
              <a:t>2</a:t>
            </a:r>
            <a:r>
              <a:rPr lang="en-US" altLang="en-US" sz="2200" dirty="0">
                <a:solidFill>
                  <a:schemeClr val="bg1"/>
                </a:solidFill>
              </a:rPr>
              <a:t>0</a:t>
            </a:r>
            <a:r>
              <a:rPr lang="ru-RU" altLang="en-US" sz="2200" dirty="0">
                <a:solidFill>
                  <a:schemeClr val="bg1"/>
                </a:solidFill>
              </a:rPr>
              <a:t>2, однако, оказалось что слои выше 200 не вносят существенного вклада в точность (почти все тождественные). 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517720" y="2883102"/>
            <a:ext cx="7768590" cy="31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57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Преимущества использования тождественных связей аналитически  доказаны.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стал первой сетью на соревнованиях </a:t>
            </a:r>
            <a:r>
              <a:rPr lang="en-US" sz="2200" dirty="0">
                <a:solidFill>
                  <a:schemeClr val="bg1"/>
                </a:solidFill>
              </a:rPr>
              <a:t>ImageNet, </a:t>
            </a:r>
            <a:r>
              <a:rPr lang="ru-RU" sz="2200" dirty="0">
                <a:solidFill>
                  <a:schemeClr val="bg1"/>
                </a:solidFill>
              </a:rPr>
              <a:t>превысившей точность работы экспертов.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наиболее популярное решение для большинства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задач компьютерного зрения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4" y="2996522"/>
            <a:ext cx="6855606" cy="357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8018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5"/>
            <a:ext cx="11479306" cy="271051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Каждый тождественный блок должен сохранять размер карты признаков  </a:t>
            </a:r>
            <a:r>
              <a:rPr lang="en-US" altLang="en-US" sz="2400" dirty="0">
                <a:solidFill>
                  <a:schemeClr val="bg1"/>
                </a:solidFill>
              </a:rPr>
              <a:t/>
            </a:r>
            <a:br>
              <a:rPr lang="en-US" altLang="en-US" sz="2400" dirty="0">
                <a:solidFill>
                  <a:schemeClr val="bg1"/>
                </a:solidFill>
              </a:rPr>
            </a:br>
            <a:r>
              <a:rPr lang="ru-RU" altLang="en-US" sz="2400" dirty="0">
                <a:solidFill>
                  <a:schemeClr val="bg1"/>
                </a:solidFill>
              </a:rPr>
              <a:t>как у входных карт.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Каждый тождественный блок должен иметь столько же входов, сколько и выходов.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Используется одномерная свертка</a:t>
            </a:r>
            <a:r>
              <a:rPr lang="en-US" altLang="en-US" sz="2200" dirty="0">
                <a:solidFill>
                  <a:schemeClr val="bg1"/>
                </a:solidFill>
              </a:rPr>
              <a:t> </a:t>
            </a:r>
            <a:r>
              <a:rPr lang="ru-RU" altLang="en-US" sz="2200" dirty="0">
                <a:solidFill>
                  <a:schemeClr val="bg1"/>
                </a:solidFill>
              </a:rPr>
              <a:t>в остаточной части для расширения,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Или тождественный подслой дополняется нулевыми картами признаков,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Основные подслои выполняется такими, чтобы сохранить число карт признаков.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Архитектура блока с тождественными связями подбирается эмпирически.</a:t>
            </a:r>
          </a:p>
          <a:p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84D0E7-D41E-0144-98DA-008491777A3B}"/>
              </a:ext>
            </a:extLst>
          </p:cNvPr>
          <p:cNvSpPr/>
          <p:nvPr/>
        </p:nvSpPr>
        <p:spPr>
          <a:xfrm>
            <a:off x="356347" y="959224"/>
            <a:ext cx="10721384" cy="10494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29389" y="6295786"/>
            <a:ext cx="9779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200" dirty="0">
                <a:solidFill>
                  <a:schemeClr val="bg1"/>
                </a:solidFill>
              </a:rPr>
              <a:t>Обратите внимание активация проводится после операции сложения!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1" y="3331975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711264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934</Words>
  <Application>Microsoft Office PowerPoint</Application>
  <PresentationFormat>Широкоэкранный</PresentationFormat>
  <Paragraphs>152</Paragraphs>
  <Slides>20</Slides>
  <Notes>0</Notes>
  <HiddenSlides>3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Georgia</vt:lpstr>
      <vt:lpstr>Times New Roman</vt:lpstr>
      <vt:lpstr>Тема Office</vt:lpstr>
      <vt:lpstr>Visio</vt:lpstr>
      <vt:lpstr>Презентация PowerPoint</vt:lpstr>
      <vt:lpstr>Проблема деградации глубокой сети</vt:lpstr>
      <vt:lpstr>Проблема деградации глубокой сети</vt:lpstr>
      <vt:lpstr>ResNet 2015</vt:lpstr>
      <vt:lpstr>ResNet 2015</vt:lpstr>
      <vt:lpstr>ResNet 2015</vt:lpstr>
      <vt:lpstr>ResNet 2015</vt:lpstr>
      <vt:lpstr>ResNet 2015</vt:lpstr>
      <vt:lpstr>ResNet 2015</vt:lpstr>
      <vt:lpstr>ResNet. Достоинства остаточных связей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Вопросы повышенной сложности</vt:lpstr>
      <vt:lpstr>Вопросы повышенной сложности</vt:lpstr>
      <vt:lpstr>Сети на основе идеи ResNet   Inception-ResNet V1,V2 -2017, Inception V4</vt:lpstr>
      <vt:lpstr>Сети на основе идеи ResNet 2015-2017</vt:lpstr>
      <vt:lpstr>Сети на основе идеи ResNet 2015-2017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Ронкин Михаил Владимирович</dc:creator>
  <cp:lastModifiedBy>Ронкин Михаил Владимирович</cp:lastModifiedBy>
  <cp:revision>73</cp:revision>
  <dcterms:created xsi:type="dcterms:W3CDTF">2021-12-17T13:33:24Z</dcterms:created>
  <dcterms:modified xsi:type="dcterms:W3CDTF">2023-10-25T14:48:11Z</dcterms:modified>
</cp:coreProperties>
</file>